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6" r:id="rId2"/>
    <p:sldId id="264" r:id="rId3"/>
    <p:sldId id="257" r:id="rId4"/>
    <p:sldId id="259" r:id="rId5"/>
    <p:sldId id="260" r:id="rId6"/>
    <p:sldId id="261" r:id="rId7"/>
    <p:sldId id="258"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16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73851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720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8654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7064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53147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7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9259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9150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541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10/16/2023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15230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10/16/2023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3891138204"/>
      </p:ext>
    </p:extLst>
  </p:cSld>
  <p:clrMap bg1="dk1" tx1="lt1" bg2="dk2" tx2="lt2" accent1="accent1" accent2="accent2" accent3="accent3" accent4="accent4" accent5="accent5" accent6="accent6" hlink="hlink" folHlink="folHlink"/>
  <p:sldLayoutIdLst>
    <p:sldLayoutId id="2147483740" r:id="rId1"/>
    <p:sldLayoutId id="2147483739" r:id="rId2"/>
    <p:sldLayoutId id="2147483738" r:id="rId3"/>
    <p:sldLayoutId id="2147483737" r:id="rId4"/>
    <p:sldLayoutId id="2147483736" r:id="rId5"/>
    <p:sldLayoutId id="2147483735" r:id="rId6"/>
    <p:sldLayoutId id="2147483734" r:id="rId7"/>
    <p:sldLayoutId id="2147483733" r:id="rId8"/>
    <p:sldLayoutId id="2147483732" r:id="rId9"/>
    <p:sldLayoutId id="2147483731" r:id="rId10"/>
    <p:sldLayoutId id="214748373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image of a lake, mountains, and sky at night">
            <a:extLst>
              <a:ext uri="{FF2B5EF4-FFF2-40B4-BE49-F238E27FC236}">
                <a16:creationId xmlns:a16="http://schemas.microsoft.com/office/drawing/2014/main" id="{D4CC2F52-2D59-1AA8-A25D-6833D3EA6F61}"/>
              </a:ext>
            </a:extLst>
          </p:cNvPr>
          <p:cNvPicPr>
            <a:picLocks noChangeAspect="1"/>
          </p:cNvPicPr>
          <p:nvPr/>
        </p:nvPicPr>
        <p:blipFill rotWithShape="1">
          <a:blip r:embed="rId2">
            <a:alphaModFix/>
          </a:blip>
          <a:srcRect t="15761"/>
          <a:stretch/>
        </p:blipFill>
        <p:spPr>
          <a:xfrm>
            <a:off x="0" y="2520"/>
            <a:ext cx="12192000" cy="6855480"/>
          </a:xfrm>
          <a:prstGeom prst="rect">
            <a:avLst/>
          </a:prstGeom>
        </p:spPr>
      </p:pic>
      <p:sp useBgFill="1">
        <p:nvSpPr>
          <p:cNvPr id="32" name="Rectangle 24">
            <a:extLst>
              <a:ext uri="{FF2B5EF4-FFF2-40B4-BE49-F238E27FC236}">
                <a16:creationId xmlns:a16="http://schemas.microsoft.com/office/drawing/2014/main" id="{AFF52CA6-0F1C-4393-B3A6-930C4BA72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1" y="762000"/>
            <a:ext cx="10664150" cy="533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1E7F2-6BCC-4F41-3085-E9CAE9FB1E79}"/>
              </a:ext>
            </a:extLst>
          </p:cNvPr>
          <p:cNvSpPr>
            <a:spLocks noGrp="1"/>
          </p:cNvSpPr>
          <p:nvPr>
            <p:ph type="ctrTitle"/>
          </p:nvPr>
        </p:nvSpPr>
        <p:spPr>
          <a:xfrm>
            <a:off x="1631206" y="1990631"/>
            <a:ext cx="5102844" cy="2581369"/>
          </a:xfrm>
        </p:spPr>
        <p:txBody>
          <a:bodyPr anchor="t">
            <a:normAutofit/>
          </a:bodyPr>
          <a:lstStyle/>
          <a:p>
            <a:r>
              <a:rPr lang="en-IN" sz="4000" dirty="0">
                <a:solidFill>
                  <a:schemeClr val="tx2">
                    <a:lumMod val="90000"/>
                  </a:schemeClr>
                </a:solidFill>
                <a:latin typeface="Algerian" panose="04020705040A02060702" pitchFamily="82" charset="0"/>
              </a:rPr>
              <a:t>Effective Management Strategies</a:t>
            </a:r>
          </a:p>
        </p:txBody>
      </p:sp>
      <p:pic>
        <p:nvPicPr>
          <p:cNvPr id="10" name="Picture 9" descr="A group of people around a table&#10;&#10;Description automatically generated">
            <a:extLst>
              <a:ext uri="{FF2B5EF4-FFF2-40B4-BE49-F238E27FC236}">
                <a16:creationId xmlns:a16="http://schemas.microsoft.com/office/drawing/2014/main" id="{033CAFA9-6D4A-50F3-1D91-299529D102EA}"/>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6770136" y="1423723"/>
            <a:ext cx="3994685" cy="3994685"/>
          </a:xfrm>
          <a:custGeom>
            <a:avLst/>
            <a:gdLst/>
            <a:ahLst/>
            <a:cxnLst/>
            <a:rect l="l" t="t" r="r" b="b"/>
            <a:pathLst>
              <a:path w="3486864" h="3486864">
                <a:moveTo>
                  <a:pt x="1743432" y="0"/>
                </a:moveTo>
                <a:cubicBezTo>
                  <a:pt x="2706303" y="0"/>
                  <a:pt x="3486864" y="780561"/>
                  <a:pt x="3486864" y="1743432"/>
                </a:cubicBezTo>
                <a:cubicBezTo>
                  <a:pt x="3486864" y="2706303"/>
                  <a:pt x="2706303" y="3486864"/>
                  <a:pt x="1743432" y="3486864"/>
                </a:cubicBezTo>
                <a:cubicBezTo>
                  <a:pt x="780561" y="3486864"/>
                  <a:pt x="0" y="2706303"/>
                  <a:pt x="0" y="1743432"/>
                </a:cubicBezTo>
                <a:cubicBezTo>
                  <a:pt x="0" y="780561"/>
                  <a:pt x="780561" y="0"/>
                  <a:pt x="1743432" y="0"/>
                </a:cubicBezTo>
                <a:close/>
              </a:path>
            </a:pathLst>
          </a:custGeom>
        </p:spPr>
      </p:pic>
      <p:cxnSp>
        <p:nvCxnSpPr>
          <p:cNvPr id="33" name="Straight Connector 26">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75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image of a lake, mountains, and sky at night">
            <a:extLst>
              <a:ext uri="{FF2B5EF4-FFF2-40B4-BE49-F238E27FC236}">
                <a16:creationId xmlns:a16="http://schemas.microsoft.com/office/drawing/2014/main" id="{D4CC2F52-2D59-1AA8-A25D-6833D3EA6F61}"/>
              </a:ext>
            </a:extLst>
          </p:cNvPr>
          <p:cNvPicPr>
            <a:picLocks noChangeAspect="1"/>
          </p:cNvPicPr>
          <p:nvPr/>
        </p:nvPicPr>
        <p:blipFill rotWithShape="1">
          <a:blip r:embed="rId2">
            <a:alphaModFix/>
          </a:blip>
          <a:srcRect t="15761"/>
          <a:stretch/>
        </p:blipFill>
        <p:spPr>
          <a:xfrm>
            <a:off x="-1924" y="-6675"/>
            <a:ext cx="12192000" cy="6855480"/>
          </a:xfrm>
          <a:prstGeom prst="rect">
            <a:avLst/>
          </a:prstGeom>
        </p:spPr>
      </p:pic>
      <p:sp useBgFill="1">
        <p:nvSpPr>
          <p:cNvPr id="32" name="Rectangle 24">
            <a:extLst>
              <a:ext uri="{FF2B5EF4-FFF2-40B4-BE49-F238E27FC236}">
                <a16:creationId xmlns:a16="http://schemas.microsoft.com/office/drawing/2014/main" id="{AFF52CA6-0F1C-4393-B3A6-930C4BA72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1" y="762000"/>
            <a:ext cx="10664150" cy="5333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1E7F2-6BCC-4F41-3085-E9CAE9FB1E79}"/>
              </a:ext>
            </a:extLst>
          </p:cNvPr>
          <p:cNvSpPr>
            <a:spLocks noGrp="1"/>
          </p:cNvSpPr>
          <p:nvPr>
            <p:ph type="ctrTitle"/>
          </p:nvPr>
        </p:nvSpPr>
        <p:spPr>
          <a:xfrm>
            <a:off x="3542654" y="2857494"/>
            <a:ext cx="5102844" cy="1143004"/>
          </a:xfrm>
        </p:spPr>
        <p:txBody>
          <a:bodyPr anchor="t">
            <a:normAutofit/>
          </a:bodyPr>
          <a:lstStyle/>
          <a:p>
            <a:r>
              <a:rPr lang="en-IN" sz="6000" dirty="0">
                <a:solidFill>
                  <a:schemeClr val="tx2">
                    <a:lumMod val="90000"/>
                  </a:schemeClr>
                </a:solidFill>
                <a:latin typeface="Algerian" panose="04020705040A02060702" pitchFamily="82" charset="0"/>
              </a:rPr>
              <a:t>Thank You</a:t>
            </a:r>
          </a:p>
        </p:txBody>
      </p:sp>
      <p:cxnSp>
        <p:nvCxnSpPr>
          <p:cNvPr id="33" name="Straight Connector 26">
            <a:extLst>
              <a:ext uri="{FF2B5EF4-FFF2-40B4-BE49-F238E27FC236}">
                <a16:creationId xmlns:a16="http://schemas.microsoft.com/office/drawing/2014/main" id="{B20D3D82-8B25-4DD9-9924-4CEAD450C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1206" y="4572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9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A746-2A21-AF1A-6E59-876EF10F14F5}"/>
              </a:ext>
            </a:extLst>
          </p:cNvPr>
          <p:cNvSpPr>
            <a:spLocks noGrp="1"/>
          </p:cNvSpPr>
          <p:nvPr>
            <p:ph type="title"/>
          </p:nvPr>
        </p:nvSpPr>
        <p:spPr>
          <a:xfrm>
            <a:off x="1429566" y="762000"/>
            <a:ext cx="9238434" cy="857559"/>
          </a:xfrm>
        </p:spPr>
        <p:txBody>
          <a:bodyPr/>
          <a:lstStyle/>
          <a:p>
            <a:pPr algn="ctr"/>
            <a:r>
              <a:rPr lang="en-IN" sz="3600" u="sng" dirty="0">
                <a:latin typeface="Forte" panose="03060902040502070203" pitchFamily="66" charset="0"/>
              </a:rPr>
              <a:t>content</a:t>
            </a:r>
          </a:p>
        </p:txBody>
      </p:sp>
      <p:sp>
        <p:nvSpPr>
          <p:cNvPr id="3" name="Content Placeholder 2">
            <a:extLst>
              <a:ext uri="{FF2B5EF4-FFF2-40B4-BE49-F238E27FC236}">
                <a16:creationId xmlns:a16="http://schemas.microsoft.com/office/drawing/2014/main" id="{245628B7-9375-B1BE-A5C8-ABCFDA142C11}"/>
              </a:ext>
            </a:extLst>
          </p:cNvPr>
          <p:cNvSpPr>
            <a:spLocks noGrp="1"/>
          </p:cNvSpPr>
          <p:nvPr>
            <p:ph idx="1"/>
          </p:nvPr>
        </p:nvSpPr>
        <p:spPr>
          <a:xfrm>
            <a:off x="1429566" y="1922929"/>
            <a:ext cx="9238434" cy="3810000"/>
          </a:xfrm>
        </p:spPr>
        <p:txBody>
          <a:bodyPr>
            <a:noAutofit/>
          </a:bodyPr>
          <a:lstStyle/>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LEADERSHIP STYLES</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TEAM BUILDING</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BENEFIT OF TEAM BUILDING</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EFFECTIVE COMMUNICATION</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PERFORMANCE MANAGEMENT</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CONFLICT RESOLUTION</a:t>
            </a:r>
          </a:p>
          <a:p>
            <a:pPr>
              <a:buFont typeface="Courier New" panose="02070309020205020404" pitchFamily="49" charset="0"/>
              <a:buChar char="o"/>
            </a:pPr>
            <a:r>
              <a:rPr lang="en-IN" sz="2400" dirty="0">
                <a:latin typeface="Aharoni" panose="02010803020104030203" pitchFamily="2" charset="-79"/>
                <a:cs typeface="Aharoni" panose="02010803020104030203" pitchFamily="2" charset="-79"/>
              </a:rPr>
              <a:t>MOTIVATING EMPLOYEES</a:t>
            </a:r>
          </a:p>
        </p:txBody>
      </p:sp>
    </p:spTree>
    <p:extLst>
      <p:ext uri="{BB962C8B-B14F-4D97-AF65-F5344CB8AC3E}">
        <p14:creationId xmlns:p14="http://schemas.microsoft.com/office/powerpoint/2010/main" val="214202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325252-07ED-982F-708A-A4CBD16B1882}"/>
              </a:ext>
            </a:extLst>
          </p:cNvPr>
          <p:cNvSpPr txBox="1"/>
          <p:nvPr/>
        </p:nvSpPr>
        <p:spPr>
          <a:xfrm>
            <a:off x="1055716" y="324197"/>
            <a:ext cx="8090361" cy="646331"/>
          </a:xfrm>
          <a:prstGeom prst="rect">
            <a:avLst/>
          </a:prstGeom>
          <a:noFill/>
        </p:spPr>
        <p:txBody>
          <a:bodyPr wrap="square">
            <a:spAutoFit/>
          </a:bodyPr>
          <a:lstStyle/>
          <a:p>
            <a:pPr algn="ctr"/>
            <a:r>
              <a:rPr lang="en-IN" sz="3600" b="1" u="sng" dirty="0">
                <a:latin typeface="Forte" panose="03060902040502070203" pitchFamily="66" charset="0"/>
              </a:rPr>
              <a:t>Leadership Styles</a:t>
            </a:r>
          </a:p>
        </p:txBody>
      </p:sp>
      <p:sp>
        <p:nvSpPr>
          <p:cNvPr id="7" name="TextBox 6">
            <a:extLst>
              <a:ext uri="{FF2B5EF4-FFF2-40B4-BE49-F238E27FC236}">
                <a16:creationId xmlns:a16="http://schemas.microsoft.com/office/drawing/2014/main" id="{716BB1E7-70E8-03F5-E7C7-70737BC6B2D4}"/>
              </a:ext>
            </a:extLst>
          </p:cNvPr>
          <p:cNvSpPr txBox="1"/>
          <p:nvPr/>
        </p:nvSpPr>
        <p:spPr>
          <a:xfrm>
            <a:off x="357446" y="1498419"/>
            <a:ext cx="11688779" cy="1354217"/>
          </a:xfrm>
          <a:prstGeom prst="rect">
            <a:avLst/>
          </a:prstGeom>
          <a:noFill/>
        </p:spPr>
        <p:txBody>
          <a:bodyPr wrap="square">
            <a:spAutoFit/>
          </a:bodyPr>
          <a:lstStyle/>
          <a:p>
            <a:pPr marL="285750" indent="-285750">
              <a:buFont typeface="Courier New" panose="02070309020205020404" pitchFamily="49" charset="0"/>
              <a:buChar char="o"/>
            </a:pPr>
            <a:r>
              <a:rPr lang="en-US" sz="2400" b="1" u="sng" dirty="0">
                <a:effectLst/>
                <a:latin typeface="Aharoni" panose="02010803020104030203" pitchFamily="2" charset="-79"/>
                <a:cs typeface="Aharoni" panose="02010803020104030203" pitchFamily="2" charset="-79"/>
              </a:rPr>
              <a:t>Autocratic Leadership</a:t>
            </a:r>
          </a:p>
          <a:p>
            <a:endParaRPr lang="en-US" b="1" u="sng" dirty="0">
              <a:latin typeface="Aharoni" panose="02010803020104030203" pitchFamily="2" charset="-79"/>
              <a:cs typeface="Aharoni" panose="02010803020104030203" pitchFamily="2" charset="-79"/>
            </a:endParaRPr>
          </a:p>
          <a:p>
            <a:r>
              <a:rPr lang="en-US" sz="2000" dirty="0">
                <a:effectLst/>
              </a:rPr>
              <a:t>In this style, the leader makes all decisions without input from team members. This can be effective in situations where quick decisions need to be made, but can lead to low morale and reduced creativity</a:t>
            </a:r>
            <a:r>
              <a:rPr lang="en-US" dirty="0">
                <a:effectLst/>
              </a:rPr>
              <a:t>.</a:t>
            </a:r>
            <a:endParaRPr lang="en-US" dirty="0"/>
          </a:p>
        </p:txBody>
      </p:sp>
      <p:sp>
        <p:nvSpPr>
          <p:cNvPr id="9" name="TextBox 8">
            <a:extLst>
              <a:ext uri="{FF2B5EF4-FFF2-40B4-BE49-F238E27FC236}">
                <a16:creationId xmlns:a16="http://schemas.microsoft.com/office/drawing/2014/main" id="{0B567E66-CC39-CE72-04CC-9460E1552201}"/>
              </a:ext>
            </a:extLst>
          </p:cNvPr>
          <p:cNvSpPr txBox="1"/>
          <p:nvPr/>
        </p:nvSpPr>
        <p:spPr>
          <a:xfrm>
            <a:off x="357447" y="3283250"/>
            <a:ext cx="11477106" cy="1354217"/>
          </a:xfrm>
          <a:prstGeom prst="rect">
            <a:avLst/>
          </a:prstGeom>
          <a:noFill/>
        </p:spPr>
        <p:txBody>
          <a:bodyPr wrap="square">
            <a:spAutoFit/>
          </a:bodyPr>
          <a:lstStyle/>
          <a:p>
            <a:pPr marL="285750" indent="-285750">
              <a:buFont typeface="Courier New" panose="02070309020205020404" pitchFamily="49" charset="0"/>
              <a:buChar char="o"/>
            </a:pPr>
            <a:r>
              <a:rPr lang="en-US" sz="2400" b="1" u="sng" dirty="0">
                <a:effectLst/>
                <a:latin typeface="Aharoni" panose="02010803020104030203" pitchFamily="2" charset="-79"/>
                <a:cs typeface="Aharoni" panose="02010803020104030203" pitchFamily="2" charset="-79"/>
              </a:rPr>
              <a:t>Democratic Leadership</a:t>
            </a:r>
          </a:p>
          <a:p>
            <a:endParaRPr lang="en-US" b="1" dirty="0">
              <a:latin typeface="Aharoni" panose="02010803020104030203" pitchFamily="2" charset="-79"/>
              <a:cs typeface="Aharoni" panose="02010803020104030203" pitchFamily="2" charset="-79"/>
            </a:endParaRPr>
          </a:p>
          <a:p>
            <a:r>
              <a:rPr lang="en-US" sz="2000" dirty="0">
                <a:effectLst/>
              </a:rPr>
              <a:t>This style involves team members being involved in the decision-making process. This can lead to higher job satisfaction and creativity, but can be time-consuming and lead to slower decision-making</a:t>
            </a:r>
            <a:r>
              <a:rPr lang="en-US" dirty="0">
                <a:effectLst/>
              </a:rPr>
              <a:t>.</a:t>
            </a:r>
            <a:endParaRPr lang="en-US" dirty="0"/>
          </a:p>
        </p:txBody>
      </p:sp>
      <p:sp>
        <p:nvSpPr>
          <p:cNvPr id="11" name="TextBox 10">
            <a:extLst>
              <a:ext uri="{FF2B5EF4-FFF2-40B4-BE49-F238E27FC236}">
                <a16:creationId xmlns:a16="http://schemas.microsoft.com/office/drawing/2014/main" id="{37C84B74-9440-E0E9-978C-846FD5BFF02A}"/>
              </a:ext>
            </a:extLst>
          </p:cNvPr>
          <p:cNvSpPr txBox="1"/>
          <p:nvPr/>
        </p:nvSpPr>
        <p:spPr>
          <a:xfrm>
            <a:off x="357447" y="4921135"/>
            <a:ext cx="11477106" cy="1661993"/>
          </a:xfrm>
          <a:prstGeom prst="rect">
            <a:avLst/>
          </a:prstGeom>
          <a:noFill/>
        </p:spPr>
        <p:txBody>
          <a:bodyPr wrap="square">
            <a:spAutoFit/>
          </a:bodyPr>
          <a:lstStyle/>
          <a:p>
            <a:pPr marL="285750" indent="-285750">
              <a:buFont typeface="Courier New" panose="02070309020205020404" pitchFamily="49" charset="0"/>
              <a:buChar char="o"/>
            </a:pPr>
            <a:r>
              <a:rPr lang="en-US" sz="2400" b="1" u="sng" dirty="0">
                <a:effectLst/>
                <a:latin typeface="Aharoni" panose="02010803020104030203" pitchFamily="2" charset="-79"/>
                <a:cs typeface="Aharoni" panose="02010803020104030203" pitchFamily="2" charset="-79"/>
              </a:rPr>
              <a:t>Laissez-Faire Leadership</a:t>
            </a:r>
          </a:p>
          <a:p>
            <a:endParaRPr lang="en-US" b="1" dirty="0">
              <a:latin typeface="Aharoni" panose="02010803020104030203" pitchFamily="2" charset="-79"/>
              <a:cs typeface="Aharoni" panose="02010803020104030203" pitchFamily="2" charset="-79"/>
            </a:endParaRPr>
          </a:p>
          <a:p>
            <a:r>
              <a:rPr lang="en-US" sz="2000" dirty="0">
                <a:effectLst/>
              </a:rPr>
              <a:t>In this style, the leader takes a hands-off approach and delegates decision-making to team members. This can lead to high levels of creativity and job satisfaction, but can also lead to a lack of direction and accountability.</a:t>
            </a:r>
            <a:endParaRPr lang="en-US" sz="2000" dirty="0"/>
          </a:p>
        </p:txBody>
      </p:sp>
    </p:spTree>
    <p:extLst>
      <p:ext uri="{BB962C8B-B14F-4D97-AF65-F5344CB8AC3E}">
        <p14:creationId xmlns:p14="http://schemas.microsoft.com/office/powerpoint/2010/main" val="4099251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019C7-AE6B-73D7-9D4F-C4F41D123A80}"/>
              </a:ext>
            </a:extLst>
          </p:cNvPr>
          <p:cNvSpPr txBox="1"/>
          <p:nvPr/>
        </p:nvSpPr>
        <p:spPr>
          <a:xfrm>
            <a:off x="137159" y="606830"/>
            <a:ext cx="11849794" cy="1938992"/>
          </a:xfrm>
          <a:prstGeom prst="rect">
            <a:avLst/>
          </a:prstGeom>
          <a:noFill/>
        </p:spPr>
        <p:txBody>
          <a:bodyPr wrap="square">
            <a:spAutoFit/>
          </a:bodyPr>
          <a:lstStyle/>
          <a:p>
            <a:pPr algn="ctr"/>
            <a:r>
              <a:rPr lang="en-US" sz="3200" b="1" u="sng" dirty="0">
                <a:effectLst/>
                <a:latin typeface="Forte" panose="03060902040502070203" pitchFamily="66" charset="0"/>
              </a:rPr>
              <a:t>Team Building</a:t>
            </a:r>
          </a:p>
          <a:p>
            <a:endParaRPr lang="en-US" sz="2800" b="1" u="sng" dirty="0">
              <a:latin typeface="Forte" panose="03060902040502070203" pitchFamily="66" charset="0"/>
            </a:endParaRPr>
          </a:p>
          <a:p>
            <a:r>
              <a:rPr lang="en-US" sz="2000" dirty="0">
                <a:effectLst/>
              </a:rPr>
              <a:t>Team building is a crucial aspect of managing a successful team. It involves activities and exercises designed to improve communication, collaboration, trust, and morale among team members. Effective team building can lead to increased productivity, better problem-solving skills, and a more positive work environment.</a:t>
            </a:r>
            <a:endParaRPr lang="en-US" sz="2000" dirty="0"/>
          </a:p>
        </p:txBody>
      </p:sp>
      <p:sp>
        <p:nvSpPr>
          <p:cNvPr id="5" name="TextBox 4">
            <a:extLst>
              <a:ext uri="{FF2B5EF4-FFF2-40B4-BE49-F238E27FC236}">
                <a16:creationId xmlns:a16="http://schemas.microsoft.com/office/drawing/2014/main" id="{91CE5B84-94C4-114C-FA67-2DF9DEB19BE3}"/>
              </a:ext>
            </a:extLst>
          </p:cNvPr>
          <p:cNvSpPr txBox="1"/>
          <p:nvPr/>
        </p:nvSpPr>
        <p:spPr>
          <a:xfrm flipH="1">
            <a:off x="137159" y="2693325"/>
            <a:ext cx="7853902" cy="3539430"/>
          </a:xfrm>
          <a:prstGeom prst="rect">
            <a:avLst/>
          </a:prstGeom>
          <a:noFill/>
        </p:spPr>
        <p:txBody>
          <a:bodyPr wrap="square">
            <a:spAutoFit/>
          </a:bodyPr>
          <a:lstStyle/>
          <a:p>
            <a:pPr marL="342900" indent="-342900">
              <a:buFont typeface="Courier New" panose="02070309020205020404" pitchFamily="49" charset="0"/>
              <a:buChar char="o"/>
            </a:pPr>
            <a:r>
              <a:rPr lang="en-US" sz="2400" b="1" u="sng" dirty="0">
                <a:effectLst/>
                <a:latin typeface="Aharoni" panose="02010803020104030203" pitchFamily="2" charset="-79"/>
                <a:cs typeface="Aharoni" panose="02010803020104030203" pitchFamily="2" charset="-79"/>
              </a:rPr>
              <a:t>Types of Team Building Activities </a:t>
            </a:r>
            <a:r>
              <a:rPr lang="en-US" sz="2400" b="1" dirty="0">
                <a:effectLst/>
                <a:latin typeface="Aharoni" panose="02010803020104030203" pitchFamily="2" charset="-79"/>
                <a:cs typeface="Aharoni" panose="02010803020104030203" pitchFamily="2" charset="-79"/>
              </a:rPr>
              <a:t>–</a:t>
            </a:r>
          </a:p>
          <a:p>
            <a:endParaRPr lang="en-US" sz="2000" b="1" dirty="0">
              <a:latin typeface="Aharoni" panose="02010803020104030203" pitchFamily="2" charset="-79"/>
              <a:cs typeface="Aharoni" panose="02010803020104030203" pitchFamily="2" charset="-79"/>
            </a:endParaRPr>
          </a:p>
          <a:p>
            <a:r>
              <a:rPr lang="en-US" sz="2000" dirty="0">
                <a:effectLst/>
              </a:rPr>
              <a:t>There are many different types of team building activities that can be used to promote teamwork and collaboration. Some common examples include:</a:t>
            </a:r>
            <a:endParaRPr lang="en-US" sz="2000" dirty="0"/>
          </a:p>
          <a:p>
            <a:pPr>
              <a:buFont typeface="Arial" panose="020B0604020202020204" pitchFamily="34" charset="0"/>
              <a:buChar char="•"/>
            </a:pPr>
            <a:r>
              <a:rPr lang="en-US" sz="2000" dirty="0">
                <a:effectLst/>
              </a:rPr>
              <a:t>Icebreaker activities to help team members get to know each other better</a:t>
            </a:r>
          </a:p>
          <a:p>
            <a:pPr>
              <a:buFont typeface="Arial" panose="020B0604020202020204" pitchFamily="34" charset="0"/>
              <a:buChar char="•"/>
            </a:pPr>
            <a:r>
              <a:rPr lang="en-US" sz="2000" dirty="0">
                <a:effectLst/>
              </a:rPr>
              <a:t>Problem-solving activities that require collaboration and communication</a:t>
            </a:r>
          </a:p>
          <a:p>
            <a:pPr>
              <a:buFont typeface="Arial" panose="020B0604020202020204" pitchFamily="34" charset="0"/>
              <a:buChar char="•"/>
            </a:pPr>
            <a:r>
              <a:rPr lang="en-US" sz="2000" dirty="0">
                <a:effectLst/>
              </a:rPr>
              <a:t>Trust-building activities that involve physical or emotional challenges</a:t>
            </a:r>
          </a:p>
          <a:p>
            <a:pPr>
              <a:buFont typeface="Arial" panose="020B0604020202020204" pitchFamily="34" charset="0"/>
              <a:buChar char="•"/>
            </a:pPr>
            <a:r>
              <a:rPr lang="en-US" sz="2000" dirty="0">
                <a:effectLst/>
              </a:rPr>
              <a:t>Team-building games and exercises that are fun and engaging</a:t>
            </a:r>
          </a:p>
        </p:txBody>
      </p:sp>
      <p:pic>
        <p:nvPicPr>
          <p:cNvPr id="7" name="Picture 6" descr="A group of people in helmets holding ropes&#10;&#10;Description automatically generated">
            <a:extLst>
              <a:ext uri="{FF2B5EF4-FFF2-40B4-BE49-F238E27FC236}">
                <a16:creationId xmlns:a16="http://schemas.microsoft.com/office/drawing/2014/main" id="{39402FE0-B411-70D6-A596-03945FBB0320}"/>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Tree>
    <p:extLst>
      <p:ext uri="{BB962C8B-B14F-4D97-AF65-F5344CB8AC3E}">
        <p14:creationId xmlns:p14="http://schemas.microsoft.com/office/powerpoint/2010/main" val="228206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18D1F0-5EE7-BA9F-381B-804D9B9ADD48}"/>
              </a:ext>
            </a:extLst>
          </p:cNvPr>
          <p:cNvSpPr txBox="1"/>
          <p:nvPr/>
        </p:nvSpPr>
        <p:spPr>
          <a:xfrm>
            <a:off x="432262" y="1421476"/>
            <a:ext cx="10781607" cy="2985433"/>
          </a:xfrm>
          <a:prstGeom prst="rect">
            <a:avLst/>
          </a:prstGeom>
          <a:noFill/>
        </p:spPr>
        <p:txBody>
          <a:bodyPr wrap="square">
            <a:spAutoFit/>
          </a:bodyPr>
          <a:lstStyle/>
          <a:p>
            <a:pPr marL="457200" indent="-457200">
              <a:buFont typeface="Courier New" panose="02070309020205020404" pitchFamily="49" charset="0"/>
              <a:buChar char="o"/>
            </a:pPr>
            <a:r>
              <a:rPr lang="en-US" sz="2800" b="1" u="sng" dirty="0">
                <a:latin typeface="Forte" panose="03060902040502070203" pitchFamily="66" charset="0"/>
              </a:rPr>
              <a:t>Benefits of Team Building</a:t>
            </a:r>
          </a:p>
          <a:p>
            <a:endParaRPr lang="en-US" sz="2000" b="1" dirty="0"/>
          </a:p>
          <a:p>
            <a:r>
              <a:rPr lang="en-US" sz="2000" dirty="0"/>
              <a:t>Effective team building can have many benefits for both the team and the organization as a whole. </a:t>
            </a:r>
          </a:p>
          <a:p>
            <a:r>
              <a:rPr lang="en-US" sz="2000" dirty="0"/>
              <a:t>Some of these benefits include:</a:t>
            </a:r>
          </a:p>
          <a:p>
            <a:endParaRPr lang="en-US" sz="2000" dirty="0"/>
          </a:p>
          <a:p>
            <a:pPr marL="285750" indent="-285750">
              <a:buFont typeface="Wingdings" panose="05000000000000000000" pitchFamily="2" charset="2"/>
              <a:buChar char="Ø"/>
            </a:pPr>
            <a:r>
              <a:rPr lang="en-US" sz="2000" dirty="0"/>
              <a:t>Improved communication and collaboration among team members</a:t>
            </a:r>
          </a:p>
          <a:p>
            <a:pPr marL="285750" indent="-285750">
              <a:buFont typeface="Wingdings" panose="05000000000000000000" pitchFamily="2" charset="2"/>
              <a:buChar char="Ø"/>
            </a:pPr>
            <a:r>
              <a:rPr lang="en-US" sz="2000" dirty="0"/>
              <a:t>Increased trust and respect among team members</a:t>
            </a:r>
          </a:p>
          <a:p>
            <a:pPr marL="285750" indent="-285750">
              <a:buFont typeface="Wingdings" panose="05000000000000000000" pitchFamily="2" charset="2"/>
              <a:buChar char="Ø"/>
            </a:pPr>
            <a:r>
              <a:rPr lang="en-US" sz="2000" dirty="0"/>
              <a:t>Increased productivity and efficiency Improved problem-solving and decision-making skills A more positive and supportive work environment</a:t>
            </a:r>
            <a:endParaRPr lang="en-IN" sz="2000" dirty="0"/>
          </a:p>
        </p:txBody>
      </p:sp>
    </p:spTree>
    <p:extLst>
      <p:ext uri="{BB962C8B-B14F-4D97-AF65-F5344CB8AC3E}">
        <p14:creationId xmlns:p14="http://schemas.microsoft.com/office/powerpoint/2010/main" val="277153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FF930E-0AD7-538D-A56F-E3405310317C}"/>
              </a:ext>
            </a:extLst>
          </p:cNvPr>
          <p:cNvSpPr txBox="1"/>
          <p:nvPr/>
        </p:nvSpPr>
        <p:spPr>
          <a:xfrm>
            <a:off x="791786" y="707063"/>
            <a:ext cx="8246225" cy="523220"/>
          </a:xfrm>
          <a:prstGeom prst="rect">
            <a:avLst/>
          </a:prstGeom>
          <a:noFill/>
        </p:spPr>
        <p:txBody>
          <a:bodyPr wrap="square">
            <a:spAutoFit/>
          </a:bodyPr>
          <a:lstStyle/>
          <a:p>
            <a:pPr algn="ctr"/>
            <a:r>
              <a:rPr lang="en-IN" sz="2800" b="1" u="sng" dirty="0">
                <a:latin typeface="Forte" panose="03060902040502070203" pitchFamily="66" charset="0"/>
              </a:rPr>
              <a:t>Effective Communication</a:t>
            </a:r>
          </a:p>
        </p:txBody>
      </p:sp>
      <p:sp>
        <p:nvSpPr>
          <p:cNvPr id="5" name="TextBox 4">
            <a:extLst>
              <a:ext uri="{FF2B5EF4-FFF2-40B4-BE49-F238E27FC236}">
                <a16:creationId xmlns:a16="http://schemas.microsoft.com/office/drawing/2014/main" id="{208852A0-5BD9-0F63-CE68-D6C59A027F4E}"/>
              </a:ext>
            </a:extLst>
          </p:cNvPr>
          <p:cNvSpPr txBox="1"/>
          <p:nvPr/>
        </p:nvSpPr>
        <p:spPr>
          <a:xfrm>
            <a:off x="404553" y="1753266"/>
            <a:ext cx="10410305" cy="1877437"/>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Importance of Effective Communication</a:t>
            </a:r>
          </a:p>
          <a:p>
            <a:endParaRPr lang="en-US" b="1" dirty="0"/>
          </a:p>
          <a:p>
            <a:r>
              <a:rPr lang="en-US" sz="2000" dirty="0">
                <a:effectLst/>
              </a:rPr>
              <a:t>Effective communication is essential for any organization to function smoothly. It is the foundation of successful teamwork, collaboration, and problem-solving. When communication is clear, concise, and timely, it helps to build trust, foster positive relationships, and increase </a:t>
            </a:r>
            <a:r>
              <a:rPr lang="en-US" dirty="0">
                <a:effectLst/>
              </a:rPr>
              <a:t>productivity.</a:t>
            </a:r>
            <a:endParaRPr lang="en-US" dirty="0"/>
          </a:p>
        </p:txBody>
      </p:sp>
      <p:sp>
        <p:nvSpPr>
          <p:cNvPr id="7" name="TextBox 6">
            <a:extLst>
              <a:ext uri="{FF2B5EF4-FFF2-40B4-BE49-F238E27FC236}">
                <a16:creationId xmlns:a16="http://schemas.microsoft.com/office/drawing/2014/main" id="{D98A4C31-9670-103D-02BE-CD348735939E}"/>
              </a:ext>
            </a:extLst>
          </p:cNvPr>
          <p:cNvSpPr txBox="1"/>
          <p:nvPr/>
        </p:nvSpPr>
        <p:spPr>
          <a:xfrm>
            <a:off x="404553" y="4000759"/>
            <a:ext cx="5691447" cy="1938992"/>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Barriers to Effective Communication</a:t>
            </a:r>
          </a:p>
          <a:p>
            <a:endParaRPr lang="en-US" sz="2000" b="1" u="sng" dirty="0">
              <a:latin typeface="Aharoni" panose="02010803020104030203" pitchFamily="2" charset="-79"/>
              <a:cs typeface="Aharoni" panose="02010803020104030203" pitchFamily="2" charset="-79"/>
            </a:endParaRPr>
          </a:p>
          <a:p>
            <a:pPr>
              <a:buFont typeface="Arial" panose="020B0604020202020204" pitchFamily="34" charset="0"/>
              <a:buChar char="•"/>
            </a:pPr>
            <a:r>
              <a:rPr lang="en-US" sz="2000" dirty="0">
                <a:effectLst/>
              </a:rPr>
              <a:t>Language barriers</a:t>
            </a:r>
          </a:p>
          <a:p>
            <a:pPr>
              <a:buFont typeface="Arial" panose="020B0604020202020204" pitchFamily="34" charset="0"/>
              <a:buChar char="•"/>
            </a:pPr>
            <a:r>
              <a:rPr lang="en-US" sz="2000" dirty="0">
                <a:effectLst/>
              </a:rPr>
              <a:t>Cultural differences</a:t>
            </a:r>
          </a:p>
          <a:p>
            <a:pPr>
              <a:buFont typeface="Arial" panose="020B0604020202020204" pitchFamily="34" charset="0"/>
              <a:buChar char="•"/>
            </a:pPr>
            <a:r>
              <a:rPr lang="en-US" sz="2000" dirty="0">
                <a:effectLst/>
              </a:rPr>
              <a:t>Lack of clarity or specificity in communication</a:t>
            </a:r>
          </a:p>
          <a:p>
            <a:pPr>
              <a:buFont typeface="Arial" panose="020B0604020202020204" pitchFamily="34" charset="0"/>
              <a:buChar char="•"/>
            </a:pPr>
            <a:r>
              <a:rPr lang="en-US" sz="2000" dirty="0">
                <a:effectLst/>
              </a:rPr>
              <a:t>Distractions or interruptions</a:t>
            </a:r>
          </a:p>
        </p:txBody>
      </p:sp>
      <p:pic>
        <p:nvPicPr>
          <p:cNvPr id="9" name="Picture 8" descr="A person and person sitting on a bench&#10;&#10;Description automatically generated">
            <a:extLst>
              <a:ext uri="{FF2B5EF4-FFF2-40B4-BE49-F238E27FC236}">
                <a16:creationId xmlns:a16="http://schemas.microsoft.com/office/drawing/2014/main" id="{15CE2302-9FF4-0EF0-5733-A741B5E05D8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4521"/>
            <a:ext cx="12192000" cy="6862521"/>
          </a:xfrm>
          <a:prstGeom prst="rect">
            <a:avLst/>
          </a:prstGeom>
        </p:spPr>
      </p:pic>
    </p:spTree>
    <p:extLst>
      <p:ext uri="{BB962C8B-B14F-4D97-AF65-F5344CB8AC3E}">
        <p14:creationId xmlns:p14="http://schemas.microsoft.com/office/powerpoint/2010/main" val="4126694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5800C-8479-C4F8-AFD3-3C80583FAB2B}"/>
              </a:ext>
            </a:extLst>
          </p:cNvPr>
          <p:cNvSpPr txBox="1"/>
          <p:nvPr/>
        </p:nvSpPr>
        <p:spPr>
          <a:xfrm>
            <a:off x="1147157" y="1454727"/>
            <a:ext cx="8065422" cy="1600438"/>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Setting Goals</a:t>
            </a:r>
          </a:p>
          <a:p>
            <a:endParaRPr lang="en-US" b="1" dirty="0"/>
          </a:p>
          <a:p>
            <a:r>
              <a:rPr lang="en-US" sz="2000" dirty="0">
                <a:effectLst/>
              </a:rPr>
              <a:t>Performance management starts with setting clear and measurable goals for employees. These goals should be aligned with the overall objectives of the organization and should be realistic and achievable.</a:t>
            </a:r>
            <a:endParaRPr lang="en-US" sz="2000" dirty="0"/>
          </a:p>
        </p:txBody>
      </p:sp>
      <p:sp>
        <p:nvSpPr>
          <p:cNvPr id="5" name="TextBox 4">
            <a:extLst>
              <a:ext uri="{FF2B5EF4-FFF2-40B4-BE49-F238E27FC236}">
                <a16:creationId xmlns:a16="http://schemas.microsoft.com/office/drawing/2014/main" id="{17D46E33-1F32-03CE-1F20-A0A5A8A3179C}"/>
              </a:ext>
            </a:extLst>
          </p:cNvPr>
          <p:cNvSpPr txBox="1"/>
          <p:nvPr/>
        </p:nvSpPr>
        <p:spPr>
          <a:xfrm>
            <a:off x="1147157" y="3343363"/>
            <a:ext cx="8065422" cy="1600438"/>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Regular Feedback</a:t>
            </a:r>
          </a:p>
          <a:p>
            <a:endParaRPr lang="en-US" b="1" dirty="0"/>
          </a:p>
          <a:p>
            <a:r>
              <a:rPr lang="en-US" sz="2000" dirty="0">
                <a:effectLst/>
              </a:rPr>
              <a:t>Regular feedback is essential to performance management. Managers should provide both positive and constructive feedback to employees on a regular basis, rather than waiting until annual performance reviews.</a:t>
            </a:r>
            <a:endParaRPr lang="en-US" sz="2000" dirty="0"/>
          </a:p>
        </p:txBody>
      </p:sp>
      <p:sp>
        <p:nvSpPr>
          <p:cNvPr id="7" name="TextBox 6">
            <a:extLst>
              <a:ext uri="{FF2B5EF4-FFF2-40B4-BE49-F238E27FC236}">
                <a16:creationId xmlns:a16="http://schemas.microsoft.com/office/drawing/2014/main" id="{F92D7930-A6D8-AD7A-0011-0730C903E5A2}"/>
              </a:ext>
            </a:extLst>
          </p:cNvPr>
          <p:cNvSpPr txBox="1"/>
          <p:nvPr/>
        </p:nvSpPr>
        <p:spPr>
          <a:xfrm>
            <a:off x="1138845" y="5074058"/>
            <a:ext cx="7824353" cy="1600438"/>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Performance Reviews</a:t>
            </a:r>
          </a:p>
          <a:p>
            <a:endParaRPr lang="en-US" b="1" dirty="0"/>
          </a:p>
          <a:p>
            <a:r>
              <a:rPr lang="en-US" sz="2000" dirty="0">
                <a:effectLst/>
              </a:rPr>
              <a:t>Annual or bi-annual performance reviews are a formal opportunity for managers and employees to discuss progress towards goals, identify areas for improvement, and set new goals for the upcoming period.</a:t>
            </a:r>
            <a:endParaRPr lang="en-US" sz="2000" dirty="0"/>
          </a:p>
        </p:txBody>
      </p:sp>
      <p:sp>
        <p:nvSpPr>
          <p:cNvPr id="9" name="TextBox 8">
            <a:extLst>
              <a:ext uri="{FF2B5EF4-FFF2-40B4-BE49-F238E27FC236}">
                <a16:creationId xmlns:a16="http://schemas.microsoft.com/office/drawing/2014/main" id="{32CF3795-3BCB-5FC5-FC10-9E960845DE53}"/>
              </a:ext>
            </a:extLst>
          </p:cNvPr>
          <p:cNvSpPr txBox="1"/>
          <p:nvPr/>
        </p:nvSpPr>
        <p:spPr>
          <a:xfrm>
            <a:off x="1138845" y="621605"/>
            <a:ext cx="7832666" cy="523220"/>
          </a:xfrm>
          <a:prstGeom prst="rect">
            <a:avLst/>
          </a:prstGeom>
          <a:noFill/>
        </p:spPr>
        <p:txBody>
          <a:bodyPr wrap="square">
            <a:spAutoFit/>
          </a:bodyPr>
          <a:lstStyle/>
          <a:p>
            <a:pPr algn="ctr"/>
            <a:r>
              <a:rPr lang="en-IN" sz="2800" b="1" u="sng" dirty="0">
                <a:latin typeface="Forte" panose="03060902040502070203" pitchFamily="66" charset="0"/>
              </a:rPr>
              <a:t>Performance Management</a:t>
            </a:r>
          </a:p>
        </p:txBody>
      </p:sp>
      <p:pic>
        <p:nvPicPr>
          <p:cNvPr id="11" name="Picture 10" descr="A person holding a pen">
            <a:extLst>
              <a:ext uri="{FF2B5EF4-FFF2-40B4-BE49-F238E27FC236}">
                <a16:creationId xmlns:a16="http://schemas.microsoft.com/office/drawing/2014/main" id="{3C5A9BBD-B60E-BE9D-2B8D-1CC89D9A73F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15549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F097C8-30FE-89E0-2E87-F03633254A91}"/>
              </a:ext>
            </a:extLst>
          </p:cNvPr>
          <p:cNvSpPr txBox="1"/>
          <p:nvPr/>
        </p:nvSpPr>
        <p:spPr>
          <a:xfrm>
            <a:off x="3605646" y="312966"/>
            <a:ext cx="6097384" cy="523220"/>
          </a:xfrm>
          <a:prstGeom prst="rect">
            <a:avLst/>
          </a:prstGeom>
          <a:noFill/>
        </p:spPr>
        <p:txBody>
          <a:bodyPr wrap="square">
            <a:spAutoFit/>
          </a:bodyPr>
          <a:lstStyle/>
          <a:p>
            <a:r>
              <a:rPr lang="en-IN" sz="2800" b="1" u="sng" dirty="0">
                <a:latin typeface="Forte" panose="03060902040502070203" pitchFamily="66" charset="0"/>
              </a:rPr>
              <a:t>Conflict Resolution</a:t>
            </a:r>
          </a:p>
        </p:txBody>
      </p:sp>
      <p:sp>
        <p:nvSpPr>
          <p:cNvPr id="5" name="TextBox 4">
            <a:extLst>
              <a:ext uri="{FF2B5EF4-FFF2-40B4-BE49-F238E27FC236}">
                <a16:creationId xmlns:a16="http://schemas.microsoft.com/office/drawing/2014/main" id="{90D7BC3F-F56E-353D-1310-DA0DA025EC3D}"/>
              </a:ext>
            </a:extLst>
          </p:cNvPr>
          <p:cNvSpPr txBox="1"/>
          <p:nvPr/>
        </p:nvSpPr>
        <p:spPr>
          <a:xfrm>
            <a:off x="380307" y="1253265"/>
            <a:ext cx="10509365" cy="1631216"/>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Identifying Conflict</a:t>
            </a:r>
            <a:endParaRPr lang="en-US" sz="2000" b="1" u="sng" dirty="0">
              <a:latin typeface="Aharoni" panose="02010803020104030203" pitchFamily="2" charset="-79"/>
              <a:cs typeface="Aharoni" panose="02010803020104030203" pitchFamily="2" charset="-79"/>
            </a:endParaRPr>
          </a:p>
          <a:p>
            <a:r>
              <a:rPr lang="en-US" sz="2000" dirty="0">
                <a:effectLst/>
              </a:rPr>
              <a:t>Recognize the signs of conflict and address it early on to prevent escalation. Examples include:</a:t>
            </a:r>
            <a:endParaRPr lang="en-US" sz="2000" dirty="0"/>
          </a:p>
          <a:p>
            <a:pPr>
              <a:buFont typeface="Arial" panose="020B0604020202020204" pitchFamily="34" charset="0"/>
              <a:buChar char="•"/>
            </a:pPr>
            <a:r>
              <a:rPr lang="en-US" sz="2000" dirty="0">
                <a:effectLst/>
              </a:rPr>
              <a:t>Increased tension or hostility between team members</a:t>
            </a:r>
          </a:p>
          <a:p>
            <a:pPr>
              <a:buFont typeface="Arial" panose="020B0604020202020204" pitchFamily="34" charset="0"/>
              <a:buChar char="•"/>
            </a:pPr>
            <a:r>
              <a:rPr lang="en-US" sz="2000" dirty="0">
                <a:effectLst/>
              </a:rPr>
              <a:t>Decreased productivity or quality of work</a:t>
            </a:r>
          </a:p>
          <a:p>
            <a:pPr>
              <a:buFont typeface="Arial" panose="020B0604020202020204" pitchFamily="34" charset="0"/>
              <a:buChar char="•"/>
            </a:pPr>
            <a:r>
              <a:rPr lang="en-US" sz="2000" dirty="0">
                <a:effectLst/>
              </a:rPr>
              <a:t>Misunderstandings or miscommunications</a:t>
            </a:r>
          </a:p>
        </p:txBody>
      </p:sp>
      <p:sp>
        <p:nvSpPr>
          <p:cNvPr id="7" name="TextBox 6">
            <a:extLst>
              <a:ext uri="{FF2B5EF4-FFF2-40B4-BE49-F238E27FC236}">
                <a16:creationId xmlns:a16="http://schemas.microsoft.com/office/drawing/2014/main" id="{EA70C747-5E13-6394-78C8-8C72766B65F3}"/>
              </a:ext>
            </a:extLst>
          </p:cNvPr>
          <p:cNvSpPr txBox="1"/>
          <p:nvPr/>
        </p:nvSpPr>
        <p:spPr>
          <a:xfrm>
            <a:off x="322118" y="5004569"/>
            <a:ext cx="10509363" cy="1631216"/>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Collaborative Problem-Solving</a:t>
            </a:r>
            <a:endParaRPr lang="en-US" sz="2000" b="1" u="sng" dirty="0">
              <a:latin typeface="Aharoni" panose="02010803020104030203" pitchFamily="2" charset="-79"/>
              <a:cs typeface="Aharoni" panose="02010803020104030203" pitchFamily="2" charset="-79"/>
            </a:endParaRPr>
          </a:p>
          <a:p>
            <a:r>
              <a:rPr lang="en-US" sz="2000" dirty="0">
                <a:effectLst/>
              </a:rPr>
              <a:t>Work with both parties to find a mutually beneficial solution. Examples include:</a:t>
            </a:r>
            <a:endParaRPr lang="en-US" sz="2000" dirty="0"/>
          </a:p>
          <a:p>
            <a:pPr>
              <a:buFont typeface="Arial" panose="020B0604020202020204" pitchFamily="34" charset="0"/>
              <a:buChar char="•"/>
            </a:pPr>
            <a:r>
              <a:rPr lang="en-US" sz="2000" dirty="0">
                <a:effectLst/>
              </a:rPr>
              <a:t>Brainstorming potential solutions together</a:t>
            </a:r>
          </a:p>
          <a:p>
            <a:pPr>
              <a:buFont typeface="Arial" panose="020B0604020202020204" pitchFamily="34" charset="0"/>
              <a:buChar char="•"/>
            </a:pPr>
            <a:r>
              <a:rPr lang="en-US" sz="2000" dirty="0">
                <a:effectLst/>
              </a:rPr>
              <a:t>Identifying common goals and interests</a:t>
            </a:r>
          </a:p>
          <a:p>
            <a:pPr>
              <a:buFont typeface="Arial" panose="020B0604020202020204" pitchFamily="34" charset="0"/>
              <a:buChar char="•"/>
            </a:pPr>
            <a:r>
              <a:rPr lang="en-US" sz="2000" dirty="0">
                <a:effectLst/>
              </a:rPr>
              <a:t>Creating an action plan with clear steps and timelines</a:t>
            </a:r>
          </a:p>
        </p:txBody>
      </p:sp>
      <p:sp>
        <p:nvSpPr>
          <p:cNvPr id="9" name="TextBox 8">
            <a:extLst>
              <a:ext uri="{FF2B5EF4-FFF2-40B4-BE49-F238E27FC236}">
                <a16:creationId xmlns:a16="http://schemas.microsoft.com/office/drawing/2014/main" id="{7C38E9DC-EA75-5171-23F7-CEE609036609}"/>
              </a:ext>
            </a:extLst>
          </p:cNvPr>
          <p:cNvSpPr txBox="1"/>
          <p:nvPr/>
        </p:nvSpPr>
        <p:spPr>
          <a:xfrm>
            <a:off x="380308" y="3128917"/>
            <a:ext cx="10509364" cy="1631216"/>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Active Listening</a:t>
            </a:r>
            <a:endParaRPr lang="en-US" sz="2000" b="1" u="sng" dirty="0">
              <a:latin typeface="Aharoni" panose="02010803020104030203" pitchFamily="2" charset="-79"/>
              <a:cs typeface="Aharoni" panose="02010803020104030203" pitchFamily="2" charset="-79"/>
            </a:endParaRPr>
          </a:p>
          <a:p>
            <a:r>
              <a:rPr lang="en-US" sz="2000" dirty="0">
                <a:effectLst/>
              </a:rPr>
              <a:t>Listen actively to understand the root cause of the conflict and show empathy towards both parties. Examples include:</a:t>
            </a:r>
            <a:endParaRPr lang="en-US" sz="2000" dirty="0"/>
          </a:p>
          <a:p>
            <a:pPr>
              <a:buFont typeface="Arial" panose="020B0604020202020204" pitchFamily="34" charset="0"/>
              <a:buChar char="•"/>
            </a:pPr>
            <a:r>
              <a:rPr lang="en-US" sz="2000" dirty="0">
                <a:effectLst/>
              </a:rPr>
              <a:t>Paraphrasing and summarizing the concerns of each party</a:t>
            </a:r>
          </a:p>
          <a:p>
            <a:pPr>
              <a:buFont typeface="Arial" panose="020B0604020202020204" pitchFamily="34" charset="0"/>
              <a:buChar char="•"/>
            </a:pPr>
            <a:r>
              <a:rPr lang="en-US" sz="2000" dirty="0">
                <a:effectLst/>
              </a:rPr>
              <a:t>Asking open-ended questions to encourage dialogue</a:t>
            </a:r>
          </a:p>
        </p:txBody>
      </p:sp>
    </p:spTree>
    <p:extLst>
      <p:ext uri="{BB962C8B-B14F-4D97-AF65-F5344CB8AC3E}">
        <p14:creationId xmlns:p14="http://schemas.microsoft.com/office/powerpoint/2010/main" val="183396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408E1B-6F7B-2607-CE8B-4105226C8FAF}"/>
              </a:ext>
            </a:extLst>
          </p:cNvPr>
          <p:cNvSpPr txBox="1"/>
          <p:nvPr/>
        </p:nvSpPr>
        <p:spPr>
          <a:xfrm>
            <a:off x="638002" y="1914436"/>
            <a:ext cx="6097384" cy="1323439"/>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Recognition Programs</a:t>
            </a:r>
            <a:endParaRPr lang="en-US" sz="2000" b="1" u="sng" dirty="0">
              <a:latin typeface="Aharoni" panose="02010803020104030203" pitchFamily="2" charset="-79"/>
              <a:cs typeface="Aharoni" panose="02010803020104030203" pitchFamily="2" charset="-79"/>
            </a:endParaRPr>
          </a:p>
          <a:p>
            <a:r>
              <a:rPr lang="en-US" sz="2000" dirty="0">
                <a:effectLst/>
              </a:rPr>
              <a:t>Implementing recognition programs can motivate employees by acknowledging their hard work and contributions to the company.</a:t>
            </a:r>
            <a:endParaRPr lang="en-US" sz="2000" dirty="0"/>
          </a:p>
        </p:txBody>
      </p:sp>
      <p:sp>
        <p:nvSpPr>
          <p:cNvPr id="5" name="TextBox 4">
            <a:extLst>
              <a:ext uri="{FF2B5EF4-FFF2-40B4-BE49-F238E27FC236}">
                <a16:creationId xmlns:a16="http://schemas.microsoft.com/office/drawing/2014/main" id="{CC912F98-B596-0AA9-892E-E5E62A703F9C}"/>
              </a:ext>
            </a:extLst>
          </p:cNvPr>
          <p:cNvSpPr txBox="1"/>
          <p:nvPr/>
        </p:nvSpPr>
        <p:spPr>
          <a:xfrm>
            <a:off x="638002" y="3527105"/>
            <a:ext cx="6097384" cy="1631216"/>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Opportunities for Growth</a:t>
            </a:r>
            <a:endParaRPr lang="en-US" sz="2000" b="1" u="sng" dirty="0">
              <a:latin typeface="Aharoni" panose="02010803020104030203" pitchFamily="2" charset="-79"/>
              <a:cs typeface="Aharoni" panose="02010803020104030203" pitchFamily="2" charset="-79"/>
            </a:endParaRPr>
          </a:p>
          <a:p>
            <a:r>
              <a:rPr lang="en-US" sz="2000" dirty="0">
                <a:effectLst/>
              </a:rPr>
              <a:t>Providing opportunities for growth and development can motivate employees to improve their skills and knowledge, leading to better job performance and job satisfaction</a:t>
            </a:r>
            <a:r>
              <a:rPr lang="en-US" dirty="0">
                <a:effectLst/>
              </a:rPr>
              <a:t>.</a:t>
            </a:r>
            <a:endParaRPr lang="en-US" dirty="0"/>
          </a:p>
        </p:txBody>
      </p:sp>
      <p:sp>
        <p:nvSpPr>
          <p:cNvPr id="7" name="TextBox 6">
            <a:extLst>
              <a:ext uri="{FF2B5EF4-FFF2-40B4-BE49-F238E27FC236}">
                <a16:creationId xmlns:a16="http://schemas.microsoft.com/office/drawing/2014/main" id="{9B65C23C-B57B-3DE3-9498-FE5F300DEFFB}"/>
              </a:ext>
            </a:extLst>
          </p:cNvPr>
          <p:cNvSpPr txBox="1"/>
          <p:nvPr/>
        </p:nvSpPr>
        <p:spPr>
          <a:xfrm>
            <a:off x="638002" y="5139774"/>
            <a:ext cx="6097384" cy="1631216"/>
          </a:xfrm>
          <a:prstGeom prst="rect">
            <a:avLst/>
          </a:prstGeom>
          <a:noFill/>
        </p:spPr>
        <p:txBody>
          <a:bodyPr wrap="square">
            <a:spAutoFit/>
          </a:bodyPr>
          <a:lstStyle/>
          <a:p>
            <a:pPr marL="342900" indent="-342900">
              <a:buFont typeface="Courier New" panose="02070309020205020404" pitchFamily="49" charset="0"/>
              <a:buChar char="o"/>
            </a:pPr>
            <a:r>
              <a:rPr lang="en-US" sz="2000" b="1" u="sng" dirty="0">
                <a:effectLst/>
                <a:latin typeface="Aharoni" panose="02010803020104030203" pitchFamily="2" charset="-79"/>
                <a:cs typeface="Aharoni" panose="02010803020104030203" pitchFamily="2" charset="-79"/>
              </a:rPr>
              <a:t>Flexible Work Arrangements</a:t>
            </a:r>
            <a:endParaRPr lang="en-US" sz="2000" b="1" u="sng" dirty="0">
              <a:latin typeface="Aharoni" panose="02010803020104030203" pitchFamily="2" charset="-79"/>
              <a:cs typeface="Aharoni" panose="02010803020104030203" pitchFamily="2" charset="-79"/>
            </a:endParaRPr>
          </a:p>
          <a:p>
            <a:r>
              <a:rPr lang="en-US" sz="2000" dirty="0">
                <a:effectLst/>
              </a:rPr>
              <a:t>Offering flexible work arrangements, such as telecommuting or flexible hours, can motivate employees by providing a better work-life balance and reducing stress</a:t>
            </a:r>
            <a:r>
              <a:rPr lang="en-US" dirty="0">
                <a:effectLst/>
              </a:rPr>
              <a:t>.</a:t>
            </a:r>
            <a:endParaRPr lang="en-US" dirty="0"/>
          </a:p>
        </p:txBody>
      </p:sp>
      <p:sp>
        <p:nvSpPr>
          <p:cNvPr id="9" name="TextBox 8">
            <a:extLst>
              <a:ext uri="{FF2B5EF4-FFF2-40B4-BE49-F238E27FC236}">
                <a16:creationId xmlns:a16="http://schemas.microsoft.com/office/drawing/2014/main" id="{2B7A72B8-A422-F90C-77ED-42DA8E779E32}"/>
              </a:ext>
            </a:extLst>
          </p:cNvPr>
          <p:cNvSpPr txBox="1"/>
          <p:nvPr/>
        </p:nvSpPr>
        <p:spPr>
          <a:xfrm>
            <a:off x="717514" y="517897"/>
            <a:ext cx="9889525" cy="584775"/>
          </a:xfrm>
          <a:prstGeom prst="rect">
            <a:avLst/>
          </a:prstGeom>
          <a:noFill/>
        </p:spPr>
        <p:txBody>
          <a:bodyPr wrap="square">
            <a:spAutoFit/>
          </a:bodyPr>
          <a:lstStyle/>
          <a:p>
            <a:pPr algn="ctr"/>
            <a:r>
              <a:rPr lang="en-IN" sz="3200" dirty="0">
                <a:latin typeface="Forte" panose="03060902040502070203" pitchFamily="66" charset="0"/>
              </a:rPr>
              <a:t>Motivating Employees</a:t>
            </a:r>
          </a:p>
        </p:txBody>
      </p:sp>
      <p:pic>
        <p:nvPicPr>
          <p:cNvPr id="13" name="Picture 12" descr="A person in a suit and tie with other people in the background">
            <a:extLst>
              <a:ext uri="{FF2B5EF4-FFF2-40B4-BE49-F238E27FC236}">
                <a16:creationId xmlns:a16="http://schemas.microsoft.com/office/drawing/2014/main" id="{5A073329-DA1A-BDF8-769B-6519CC85726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6625"/>
            <a:ext cx="12192000" cy="6874625"/>
          </a:xfrm>
          <a:prstGeom prst="rect">
            <a:avLst/>
          </a:prstGeom>
        </p:spPr>
      </p:pic>
    </p:spTree>
    <p:extLst>
      <p:ext uri="{BB962C8B-B14F-4D97-AF65-F5344CB8AC3E}">
        <p14:creationId xmlns:p14="http://schemas.microsoft.com/office/powerpoint/2010/main" val="961849945"/>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81634"/>
      </a:dk2>
      <a:lt2>
        <a:srgbClr val="F0F3F2"/>
      </a:lt2>
      <a:accent1>
        <a:srgbClr val="CF4168"/>
      </a:accent1>
      <a:accent2>
        <a:srgbClr val="BD2F91"/>
      </a:accent2>
      <a:accent3>
        <a:srgbClr val="C041CF"/>
      </a:accent3>
      <a:accent4>
        <a:srgbClr val="732FBD"/>
      </a:accent4>
      <a:accent5>
        <a:srgbClr val="4A41CF"/>
      </a:accent5>
      <a:accent6>
        <a:srgbClr val="2F62BD"/>
      </a:accent6>
      <a:hlink>
        <a:srgbClr val="6D53C5"/>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TM03457503[[fn=Quotable]]</Template>
  <TotalTime>105</TotalTime>
  <Words>679</Words>
  <Application>Microsoft Office PowerPoint</Application>
  <PresentationFormat>Widescreen</PresentationFormat>
  <Paragraphs>80</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Aharoni</vt:lpstr>
      <vt:lpstr>Algerian</vt:lpstr>
      <vt:lpstr>Arial</vt:lpstr>
      <vt:lpstr>Courier New</vt:lpstr>
      <vt:lpstr>Forte</vt:lpstr>
      <vt:lpstr>Trade Gothic Next Cond</vt:lpstr>
      <vt:lpstr>Trade Gothic Next Light</vt:lpstr>
      <vt:lpstr>Wingdings</vt:lpstr>
      <vt:lpstr>PortalVTI</vt:lpstr>
      <vt:lpstr>Effective Management Strategies</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Management Strategies</dc:title>
  <dc:creator>Shubham Kumar</dc:creator>
  <cp:lastModifiedBy>ISHA SHUBHAM</cp:lastModifiedBy>
  <cp:revision>3</cp:revision>
  <dcterms:created xsi:type="dcterms:W3CDTF">2023-10-14T18:48:20Z</dcterms:created>
  <dcterms:modified xsi:type="dcterms:W3CDTF">2023-10-16T18:24:12Z</dcterms:modified>
</cp:coreProperties>
</file>